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15"/>
  </p:notesMasterIdLst>
  <p:handoutMasterIdLst>
    <p:handoutMasterId r:id="rId16"/>
  </p:handoutMasterIdLst>
  <p:sldIdLst>
    <p:sldId id="297" r:id="rId5"/>
    <p:sldId id="313" r:id="rId6"/>
    <p:sldId id="317" r:id="rId7"/>
    <p:sldId id="310" r:id="rId8"/>
    <p:sldId id="311" r:id="rId9"/>
    <p:sldId id="316" r:id="rId10"/>
    <p:sldId id="314" r:id="rId11"/>
    <p:sldId id="318" r:id="rId12"/>
    <p:sldId id="319" r:id="rId13"/>
    <p:sldId id="32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GUIDE" id="{C632B0D2-D745-4198-A38F-4DF58452CED2}">
          <p14:sldIdLst/>
        </p14:section>
        <p14:section name="SAMPLE SLIDES" id="{DF9639A1-1481-4EA9-AC4D-401A39F361A5}">
          <p14:sldIdLst>
            <p14:sldId id="297"/>
            <p14:sldId id="313"/>
            <p14:sldId id="317"/>
            <p14:sldId id="310"/>
            <p14:sldId id="311"/>
            <p14:sldId id="316"/>
            <p14:sldId id="314"/>
            <p14:sldId id="318"/>
            <p14:sldId id="319"/>
            <p14:sldId id="32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A68"/>
    <a:srgbClr val="00607C"/>
    <a:srgbClr val="DBEDF8"/>
    <a:srgbClr val="005D83"/>
    <a:srgbClr val="ABE200"/>
    <a:srgbClr val="E1F9FF"/>
    <a:srgbClr val="006C8C"/>
    <a:srgbClr val="053F51"/>
    <a:srgbClr val="005F83"/>
    <a:srgbClr val="CEDE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E604EC-AB6D-40D7-A0A8-63806A740D6E}" v="7" dt="2020-03-21T11:16:51.104"/>
  </p1510:revLst>
</p1510:revInfo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79197" autoAdjust="0"/>
  </p:normalViewPr>
  <p:slideViewPr>
    <p:cSldViewPr snapToGrid="0">
      <p:cViewPr varScale="1">
        <p:scale>
          <a:sx n="51" d="100"/>
          <a:sy n="51" d="100"/>
        </p:scale>
        <p:origin x="1074" y="3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CAE52BE-5692-4517-9CB2-F2A3875D77F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15D9D9-215B-4131-82A3-335A0F6F665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23B114-A18F-4233-A6B4-72D655DAA3E0}" type="datetimeFigureOut">
              <a:rPr lang="en-IE" smtClean="0"/>
              <a:t>29/03/2020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9B21C8-556F-4E90-B727-CFB647BF6D6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IE"/>
              <a:t>Mindfulness - Garry Benson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4AAE4D-CD6A-43F8-8AFA-31E5462762E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DD0D46-81DC-44D1-922C-8A09FA46035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5160952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B74B5A-18B6-419D-868D-22C915BEF862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Mindfulness - Garry Benson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ED0282-FA06-434B-9F12-7A12F867E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98298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Mindfulness - Garry Benson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D0282-FA06-434B-9F12-7A12F867E12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779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Mindfulness - Garry Benson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D0282-FA06-434B-9F12-7A12F867E12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4980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The spread of coronavirus is a new and challenging event. Some people might find it more worrying than others. Try to remember that medical, scientific and public health experts are working hard to contain the virus.</a:t>
            </a:r>
          </a:p>
          <a:p>
            <a:r>
              <a:rPr lang="en-IE" dirty="0"/>
              <a:t>Most people’s lives will change in some way over a period of days, weeks or months. But in time, it will pass.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D0282-FA06-434B-9F12-7A12F867E122}" type="slidenum">
              <a:rPr lang="en-US" smtClean="0"/>
              <a:t>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382DA0-DF4B-4B69-8F2A-985E4D1BE7D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Mindfulness - Garry Benson</a:t>
            </a:r>
          </a:p>
        </p:txBody>
      </p:sp>
    </p:spTree>
    <p:extLst>
      <p:ext uri="{BB962C8B-B14F-4D97-AF65-F5344CB8AC3E}">
        <p14:creationId xmlns:p14="http://schemas.microsoft.com/office/powerpoint/2010/main" val="4037225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The spread of coronavirus is a new and challenging event. Some people might find it more worrying than others. Try to remember that medical, scientific and public health experts are working hard to contain the virus.</a:t>
            </a:r>
          </a:p>
          <a:p>
            <a:r>
              <a:rPr lang="en-IE" dirty="0"/>
              <a:t>Most people’s lives will change in some way over a period of days, weeks or months. But in time, it will pass.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D0282-FA06-434B-9F12-7A12F867E122}" type="slidenum">
              <a:rPr lang="en-US" smtClean="0"/>
              <a:t>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382DA0-DF4B-4B69-8F2A-985E4D1BE7D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Mindfulness - Garry Benson</a:t>
            </a:r>
          </a:p>
        </p:txBody>
      </p:sp>
    </p:spTree>
    <p:extLst>
      <p:ext uri="{BB962C8B-B14F-4D97-AF65-F5344CB8AC3E}">
        <p14:creationId xmlns:p14="http://schemas.microsoft.com/office/powerpoint/2010/main" val="3315635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The spread of coronavirus is a new and challenging event. Some people might find it more worrying than others. Try to remember that medical, scientific and public health experts are working hard to contain the virus.</a:t>
            </a:r>
          </a:p>
          <a:p>
            <a:r>
              <a:rPr lang="en-IE" dirty="0"/>
              <a:t>Most people’s lives will change in some way over a period of days, weeks or months. But in time, it will pass.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D0282-FA06-434B-9F12-7A12F867E122}" type="slidenum">
              <a:rPr lang="en-US" smtClean="0"/>
              <a:t>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382DA0-DF4B-4B69-8F2A-985E4D1BE7D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Mindfulness - Garry Benson</a:t>
            </a:r>
          </a:p>
        </p:txBody>
      </p:sp>
    </p:spTree>
    <p:extLst>
      <p:ext uri="{BB962C8B-B14F-4D97-AF65-F5344CB8AC3E}">
        <p14:creationId xmlns:p14="http://schemas.microsoft.com/office/powerpoint/2010/main" val="3114748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pening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678E613-BB46-4CB0-BA4E-1D6FFF15423E}"/>
              </a:ext>
            </a:extLst>
          </p:cNvPr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gradFill flip="none" rotWithShape="1">
            <a:gsLst>
              <a:gs pos="7000">
                <a:schemeClr val="accent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Placeholder">
            <a:extLst>
              <a:ext uri="{FF2B5EF4-FFF2-40B4-BE49-F238E27FC236}">
                <a16:creationId xmlns:a16="http://schemas.microsoft.com/office/drawing/2014/main" id="{4711706A-446D-4361-81DF-52D79B7F7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7543" y="2514600"/>
            <a:ext cx="9056914" cy="1828800"/>
          </a:xfrm>
        </p:spPr>
        <p:txBody>
          <a:bodyPr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A28847-D795-4124-8958-FE5852EC8FF8}"/>
              </a:ext>
            </a:extLst>
          </p:cNvPr>
          <p:cNvSpPr txBox="1"/>
          <p:nvPr/>
        </p:nvSpPr>
        <p:spPr>
          <a:xfrm>
            <a:off x="3711648" y="6238272"/>
            <a:ext cx="47687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YOU NEED TO MEET A HIGHER STANDARD</a:t>
            </a:r>
            <a:r>
              <a:rPr lang="en-US" sz="12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™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ACD1B5-A1BA-4E57-9766-7FB6C6727B1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45492" y="5503181"/>
            <a:ext cx="2501013" cy="643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866580"/>
      </p:ext>
    </p:extLst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7617F-47C2-0543-8BBC-0C1BD4B8E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3D1312F-10B7-B842-BFB9-D7D2A925C4D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1828800"/>
            <a:ext cx="10515600" cy="43434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52260300"/>
      </p:ext>
    </p:extLst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28801"/>
            <a:ext cx="10509250" cy="2593298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accent2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572000"/>
            <a:ext cx="10509250" cy="1495269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05395871"/>
      </p:ext>
    </p:extLst>
  </p:cSld>
  <p:clrMapOvr>
    <a:masterClrMapping/>
  </p:clrMapOvr>
  <p:transition advClick="0"/>
  <p:extLst>
    <p:ext uri="{DCECCB84-F9BA-43D5-87BE-67443E8EF086}">
      <p15:sldGuideLst xmlns:p15="http://schemas.microsoft.com/office/powerpoint/2012/main">
        <p15:guide id="1" orient="horz" pos="57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lang="en-US" sz="3600" b="0" i="0" kern="1200" cap="all" baseline="0" dirty="0">
                <a:solidFill>
                  <a:schemeClr val="accent2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111538"/>
      </p:ext>
    </p:extLst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230188" indent="-230188"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indent="-207963">
              <a:buFont typeface="Arial" panose="020B0604020202020204" pitchFamily="34" charset="0"/>
              <a:buChar char="•"/>
              <a:tabLst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85800" indent="-215900"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917575" indent="-215900">
              <a:buFont typeface="Arial" panose="020B0604020202020204" pitchFamily="34" charset="0"/>
              <a:buChar char="•"/>
              <a:tabLst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149350" indent="-254000"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230188" indent="-230188"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1pPr>
            <a:lvl2pPr marL="461963" indent="-246063">
              <a:buFont typeface="Arial" panose="020B0604020202020204" pitchFamily="34" charset="0"/>
              <a:buChar char="•"/>
              <a:tabLst/>
              <a:defRPr/>
            </a:lvl2pPr>
            <a:lvl3pPr marL="685800" indent="-215900"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3pPr>
            <a:lvl4pPr marL="917575" indent="-223838">
              <a:buFont typeface="Arial" panose="020B0604020202020204" pitchFamily="34" charset="0"/>
              <a:buChar char="•"/>
              <a:tabLst/>
              <a:defRPr/>
            </a:lvl4pPr>
            <a:lvl5pPr marL="1149350" indent="-238125"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85B3EFF-430E-1F4F-BE8A-1F3182BAA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09065250"/>
      </p:ext>
    </p:extLst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0365935"/>
      </p:ext>
    </p:extLst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6229899"/>
      </p:ext>
    </p:extLst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33D8A8E-92B2-4A40-81B4-0BFA57ACE77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12192000" cy="6858001"/>
          </a:xfrm>
          <a:custGeom>
            <a:avLst/>
            <a:gdLst>
              <a:gd name="connsiteX0" fmla="*/ 0 w 9186863"/>
              <a:gd name="connsiteY0" fmla="*/ 0 h 7386637"/>
              <a:gd name="connsiteX1" fmla="*/ 9186863 w 9186863"/>
              <a:gd name="connsiteY1" fmla="*/ 0 h 7386637"/>
              <a:gd name="connsiteX2" fmla="*/ 9186863 w 9186863"/>
              <a:gd name="connsiteY2" fmla="*/ 7386637 h 7386637"/>
              <a:gd name="connsiteX3" fmla="*/ 0 w 9186863"/>
              <a:gd name="connsiteY3" fmla="*/ 7386637 h 7386637"/>
              <a:gd name="connsiteX4" fmla="*/ 0 w 9186863"/>
              <a:gd name="connsiteY4" fmla="*/ 0 h 7386637"/>
              <a:gd name="connsiteX0" fmla="*/ 0 w 9186863"/>
              <a:gd name="connsiteY0" fmla="*/ 0 h 7386637"/>
              <a:gd name="connsiteX1" fmla="*/ 9186863 w 9186863"/>
              <a:gd name="connsiteY1" fmla="*/ 0 h 7386637"/>
              <a:gd name="connsiteX2" fmla="*/ 0 w 9186863"/>
              <a:gd name="connsiteY2" fmla="*/ 7386637 h 7386637"/>
              <a:gd name="connsiteX3" fmla="*/ 0 w 9186863"/>
              <a:gd name="connsiteY3" fmla="*/ 0 h 7386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86863" h="7386637">
                <a:moveTo>
                  <a:pt x="0" y="0"/>
                </a:moveTo>
                <a:lnTo>
                  <a:pt x="9186863" y="0"/>
                </a:lnTo>
                <a:lnTo>
                  <a:pt x="0" y="7386637"/>
                </a:lnTo>
                <a:lnTo>
                  <a:pt x="0" y="0"/>
                </a:lnTo>
                <a:close/>
              </a:path>
            </a:pathLst>
          </a:custGeom>
          <a:pattFill prst="pct25">
            <a:fgClr>
              <a:schemeClr val="accent4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200" b="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179660"/>
      </p:ext>
    </p:extLst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c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5E1F1B17-0199-40C7-86DC-E339C9B6AEA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" y="1"/>
            <a:ext cx="7033259" cy="6858000"/>
          </a:xfrm>
          <a:custGeom>
            <a:avLst/>
            <a:gdLst>
              <a:gd name="connsiteX0" fmla="*/ 0 w 19393999"/>
              <a:gd name="connsiteY0" fmla="*/ 0 h 13715999"/>
              <a:gd name="connsiteX1" fmla="*/ 19393999 w 19393999"/>
              <a:gd name="connsiteY1" fmla="*/ 0 h 13715999"/>
              <a:gd name="connsiteX2" fmla="*/ 13782907 w 19393999"/>
              <a:gd name="connsiteY2" fmla="*/ 13715999 h 13715999"/>
              <a:gd name="connsiteX3" fmla="*/ 0 w 19393999"/>
              <a:gd name="connsiteY3" fmla="*/ 13715999 h 13715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93999" h="13715999">
                <a:moveTo>
                  <a:pt x="0" y="0"/>
                </a:moveTo>
                <a:lnTo>
                  <a:pt x="19393999" y="0"/>
                </a:lnTo>
                <a:lnTo>
                  <a:pt x="13782907" y="13715999"/>
                </a:lnTo>
                <a:lnTo>
                  <a:pt x="0" y="13715999"/>
                </a:lnTo>
                <a:close/>
              </a:path>
            </a:pathLst>
          </a:custGeom>
          <a:pattFill prst="pct25">
            <a:fgClr>
              <a:schemeClr val="accent4"/>
            </a:fgClr>
            <a:bgClr>
              <a:schemeClr val="bg1"/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200" b="1" i="0">
                <a:ln>
                  <a:noFill/>
                </a:ln>
                <a:solidFill>
                  <a:schemeClr val="tx1"/>
                </a:solidFill>
                <a:latin typeface="+mn-lt"/>
                <a:ea typeface="Montserrat Light" charset="0"/>
                <a:cs typeface="Montserrat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493421"/>
      </p:ext>
    </p:extLst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281AA86-AE55-4EEB-990F-3665A6B872C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attFill prst="pct25">
            <a:fgClr>
              <a:schemeClr val="accent4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883263"/>
      </p:ext>
    </p:extLst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997BDDE-D8BA-46AF-8806-07260A134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942" y="365125"/>
            <a:ext cx="88537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3CF48C0-2B39-408D-8D81-B4EA2CB5B32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684463" cy="6858000"/>
          </a:xfrm>
          <a:pattFill prst="pct25">
            <a:fgClr>
              <a:schemeClr val="accent4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1"/>
            </a:lvl1pPr>
          </a:lstStyle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B70A958-F6E9-421C-9F45-5DB94A5CDB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89943" y="1930400"/>
            <a:ext cx="8853714" cy="388982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7607417"/>
      </p:ext>
    </p:extLst>
  </p:cSld>
  <p:clrMapOvr>
    <a:masterClrMapping/>
  </p:clrMapOvr>
  <p:transition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CE774DD8-573A-4246-9FE3-1E211494E8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146955" y="0"/>
            <a:ext cx="3020984" cy="4297703"/>
          </a:xfrm>
          <a:custGeom>
            <a:avLst/>
            <a:gdLst>
              <a:gd name="connsiteX0" fmla="*/ 2419818 w 5963377"/>
              <a:gd name="connsiteY0" fmla="*/ 0 h 6706612"/>
              <a:gd name="connsiteX1" fmla="*/ 5963377 w 5963377"/>
              <a:gd name="connsiteY1" fmla="*/ 0 h 6706612"/>
              <a:gd name="connsiteX2" fmla="*/ 3543559 w 5963377"/>
              <a:gd name="connsiteY2" fmla="*/ 6706612 h 6706612"/>
              <a:gd name="connsiteX3" fmla="*/ 0 w 5963377"/>
              <a:gd name="connsiteY3" fmla="*/ 6706612 h 670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63377" h="6706612">
                <a:moveTo>
                  <a:pt x="2419818" y="0"/>
                </a:moveTo>
                <a:lnTo>
                  <a:pt x="5963377" y="0"/>
                </a:lnTo>
                <a:lnTo>
                  <a:pt x="3543559" y="6706612"/>
                </a:lnTo>
                <a:lnTo>
                  <a:pt x="0" y="6706612"/>
                </a:lnTo>
                <a:close/>
              </a:path>
            </a:pathLst>
          </a:custGeom>
          <a:pattFill prst="pct25">
            <a:fgClr>
              <a:schemeClr val="accent4"/>
            </a:fgClr>
            <a:bgClr>
              <a:schemeClr val="bg1"/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200" b="1" i="0">
                <a:ln>
                  <a:noFill/>
                </a:ln>
                <a:solidFill>
                  <a:schemeClr val="tx2"/>
                </a:solidFill>
                <a:latin typeface="Arial" panose="020B0604020202020204" pitchFamily="34" charset="0"/>
                <a:ea typeface="Open Sans Light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Picture Placeholder 12">
            <a:extLst>
              <a:ext uri="{FF2B5EF4-FFF2-40B4-BE49-F238E27FC236}">
                <a16:creationId xmlns:a16="http://schemas.microsoft.com/office/drawing/2014/main" id="{E697A758-B12A-4BC3-8B37-B320ECDDBC4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439292" y="2560297"/>
            <a:ext cx="3020984" cy="4297703"/>
          </a:xfrm>
          <a:custGeom>
            <a:avLst/>
            <a:gdLst>
              <a:gd name="connsiteX0" fmla="*/ 2419818 w 5963377"/>
              <a:gd name="connsiteY0" fmla="*/ 0 h 6706612"/>
              <a:gd name="connsiteX1" fmla="*/ 5963377 w 5963377"/>
              <a:gd name="connsiteY1" fmla="*/ 0 h 6706612"/>
              <a:gd name="connsiteX2" fmla="*/ 3543559 w 5963377"/>
              <a:gd name="connsiteY2" fmla="*/ 6706612 h 6706612"/>
              <a:gd name="connsiteX3" fmla="*/ 0 w 5963377"/>
              <a:gd name="connsiteY3" fmla="*/ 6706612 h 670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63377" h="6706612">
                <a:moveTo>
                  <a:pt x="2419818" y="0"/>
                </a:moveTo>
                <a:lnTo>
                  <a:pt x="5963377" y="0"/>
                </a:lnTo>
                <a:lnTo>
                  <a:pt x="3543559" y="6706612"/>
                </a:lnTo>
                <a:lnTo>
                  <a:pt x="0" y="6706612"/>
                </a:lnTo>
                <a:close/>
              </a:path>
            </a:pathLst>
          </a:custGeom>
          <a:pattFill prst="pct25">
            <a:fgClr>
              <a:schemeClr val="accent4"/>
            </a:fgClr>
            <a:bgClr>
              <a:schemeClr val="bg1"/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200" b="1" i="0">
                <a:ln>
                  <a:noFill/>
                </a:ln>
                <a:solidFill>
                  <a:schemeClr val="tx2"/>
                </a:solidFill>
                <a:latin typeface="Arial" panose="020B0604020202020204" pitchFamily="34" charset="0"/>
                <a:ea typeface="Open Sans Light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Picture Placeholder 13">
            <a:extLst>
              <a:ext uri="{FF2B5EF4-FFF2-40B4-BE49-F238E27FC236}">
                <a16:creationId xmlns:a16="http://schemas.microsoft.com/office/drawing/2014/main" id="{5C19A1A6-31FD-4609-9B5B-8AE193B9C24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171016" y="-1"/>
            <a:ext cx="3020984" cy="4297703"/>
          </a:xfrm>
          <a:custGeom>
            <a:avLst/>
            <a:gdLst>
              <a:gd name="connsiteX0" fmla="*/ 2419818 w 5963377"/>
              <a:gd name="connsiteY0" fmla="*/ 0 h 6706612"/>
              <a:gd name="connsiteX1" fmla="*/ 5963377 w 5963377"/>
              <a:gd name="connsiteY1" fmla="*/ 0 h 6706612"/>
              <a:gd name="connsiteX2" fmla="*/ 3543559 w 5963377"/>
              <a:gd name="connsiteY2" fmla="*/ 6706612 h 6706612"/>
              <a:gd name="connsiteX3" fmla="*/ 0 w 5963377"/>
              <a:gd name="connsiteY3" fmla="*/ 6706612 h 670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63377" h="6706612">
                <a:moveTo>
                  <a:pt x="2419818" y="0"/>
                </a:moveTo>
                <a:lnTo>
                  <a:pt x="5963377" y="0"/>
                </a:lnTo>
                <a:lnTo>
                  <a:pt x="3543559" y="6706612"/>
                </a:lnTo>
                <a:lnTo>
                  <a:pt x="0" y="6706612"/>
                </a:lnTo>
                <a:close/>
              </a:path>
            </a:pathLst>
          </a:custGeom>
          <a:pattFill prst="pct25">
            <a:fgClr>
              <a:schemeClr val="accent4"/>
            </a:fgClr>
            <a:bgClr>
              <a:schemeClr val="bg1"/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200" b="1" i="0">
                <a:ln>
                  <a:noFill/>
                </a:ln>
                <a:solidFill>
                  <a:schemeClr val="tx2"/>
                </a:solidFill>
                <a:latin typeface="Arial" panose="020B0604020202020204" pitchFamily="34" charset="0"/>
                <a:ea typeface="Open Sans Light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0D6484-9773-46AD-81D3-D1D922EBCB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0238" y="425459"/>
            <a:ext cx="5304941" cy="175140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AA9D7E2D-6B83-488B-ABE0-7FBB907ACCA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0238" y="2466975"/>
            <a:ext cx="4776717" cy="40518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650790"/>
      </p:ext>
    </p:extLst>
  </p:cSld>
  <p:clrMapOvr>
    <a:masterClrMapping/>
  </p:clrMapOvr>
  <p:transition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623E75-7857-47EF-8E3D-D656AC41D4D5}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7000">
                <a:schemeClr val="accent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27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86E93C-7F5A-4C4A-A6ED-CE18A94ED4B0}"/>
              </a:ext>
            </a:extLst>
          </p:cNvPr>
          <p:cNvSpPr/>
          <p:nvPr userDrawn="1"/>
        </p:nvSpPr>
        <p:spPr>
          <a:xfrm>
            <a:off x="3048000" y="4279063"/>
            <a:ext cx="6096001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900" b="0" dirty="0">
                <a:solidFill>
                  <a:schemeClr val="bg1"/>
                </a:solidFill>
                <a:latin typeface="Arial" panose="020B0604020202020204" pitchFamily="34" charset="0"/>
                <a:ea typeface="Univers 55 Roman" charset="0"/>
                <a:cs typeface="Arial" panose="020B0604020202020204" pitchFamily="34" charset="0"/>
              </a:rPr>
              <a:t>Project</a:t>
            </a:r>
            <a:r>
              <a:rPr lang="en-US" sz="19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900" b="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en-US" sz="19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Process  </a:t>
            </a:r>
            <a:r>
              <a:rPr lang="en-US" sz="1900" b="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en-US" sz="19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People  </a:t>
            </a:r>
            <a:r>
              <a:rPr lang="en-US" sz="1900" b="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en-US" sz="19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Facility  </a:t>
            </a:r>
            <a:r>
              <a:rPr lang="en-US" sz="1900" b="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en-US" sz="19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Quality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2700B7F3-C972-472C-8591-0E74A0F77D1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50480" y="2774187"/>
            <a:ext cx="5091040" cy="130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209929"/>
      </p:ext>
    </p:extLst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37046"/>
            <a:ext cx="10515600" cy="43351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4E2B43-20CD-4082-9C58-F59B5AC0F629}"/>
              </a:ext>
            </a:extLst>
          </p:cNvPr>
          <p:cNvSpPr txBox="1"/>
          <p:nvPr userDrawn="1"/>
        </p:nvSpPr>
        <p:spPr>
          <a:xfrm>
            <a:off x="9870180" y="6519522"/>
            <a:ext cx="1881797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200" dirty="0">
                <a:solidFill>
                  <a:schemeClr val="accent2"/>
                </a:solidFill>
                <a:latin typeface="+mn-lt"/>
                <a:ea typeface="Montserrat Light" charset="0"/>
                <a:cs typeface="Montserrat Light" charset="0"/>
              </a:rPr>
              <a:t>CAI 2020 Annual Retreat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4DB46C-B545-42F5-A132-4AC981600D75}"/>
              </a:ext>
            </a:extLst>
          </p:cNvPr>
          <p:cNvSpPr txBox="1"/>
          <p:nvPr userDrawn="1"/>
        </p:nvSpPr>
        <p:spPr>
          <a:xfrm>
            <a:off x="11772815" y="6519522"/>
            <a:ext cx="378630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fld id="{7C338F4D-E62C-4DAD-A557-EFD5AF5040CE}" type="slidenum">
              <a:rPr lang="en-US" sz="1200" smtClean="0">
                <a:solidFill>
                  <a:schemeClr val="tx1"/>
                </a:solidFill>
                <a:latin typeface="+mn-lt"/>
                <a:ea typeface="Montserrat Light" charset="0"/>
                <a:cs typeface="Montserrat Light" charset="0"/>
              </a:rPr>
              <a:t>‹#›</a:t>
            </a:fld>
            <a:endParaRPr lang="en-US" sz="1200" dirty="0">
              <a:solidFill>
                <a:schemeClr val="tx1"/>
              </a:solidFill>
              <a:latin typeface="+mn-lt"/>
              <a:ea typeface="Montserrat Light" charset="0"/>
              <a:cs typeface="Montserrat Light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A0C0792-60BD-44C2-8DCB-3AE9E46999BC}"/>
              </a:ext>
            </a:extLst>
          </p:cNvPr>
          <p:cNvCxnSpPr>
            <a:cxnSpLocks/>
          </p:cNvCxnSpPr>
          <p:nvPr userDrawn="1"/>
        </p:nvCxnSpPr>
        <p:spPr>
          <a:xfrm>
            <a:off x="11772814" y="6519310"/>
            <a:ext cx="0" cy="277422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1352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0" r:id="rId2"/>
    <p:sldLayoutId id="2147483724" r:id="rId3"/>
    <p:sldLayoutId id="2147483725" r:id="rId4"/>
    <p:sldLayoutId id="2147483726" r:id="rId5"/>
    <p:sldLayoutId id="2147483756" r:id="rId6"/>
    <p:sldLayoutId id="2147483757" r:id="rId7"/>
    <p:sldLayoutId id="2147483752" r:id="rId8"/>
    <p:sldLayoutId id="2147483758" r:id="rId9"/>
    <p:sldLayoutId id="2147483753" r:id="rId10"/>
    <p:sldLayoutId id="2147483755" r:id="rId11"/>
    <p:sldLayoutId id="2147483754" r:id="rId12"/>
    <p:sldLayoutId id="2147483746" r:id="rId13"/>
  </p:sldLayoutIdLst>
  <p:transition advClick="0"/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0" i="0" kern="1200" cap="all" baseline="0" dirty="0">
          <a:solidFill>
            <a:schemeClr val="accent2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tabLst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40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tabLst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4699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tabLst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701675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tabLst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3345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52" userDrawn="1">
          <p15:clr>
            <a:srgbClr val="F26B43"/>
          </p15:clr>
        </p15:guide>
        <p15:guide id="2" pos="528" userDrawn="1">
          <p15:clr>
            <a:srgbClr val="F26B43"/>
          </p15:clr>
        </p15:guide>
        <p15:guide id="3" pos="7152" userDrawn="1">
          <p15:clr>
            <a:srgbClr val="F26B43"/>
          </p15:clr>
        </p15:guide>
        <p15:guide id="4" orient="horz" pos="3888" userDrawn="1">
          <p15:clr>
            <a:srgbClr val="F26B43"/>
          </p15:clr>
        </p15:guide>
        <p15:guide id="6" orient="horz" pos="422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.spotify.com/playlist/0SFWnItdwlS5Ao3bhYdFvz?si=KnA3pb1oTlW8njO2ddb1XQ" TargetMode="External"/><Relationship Id="rId2" Type="http://schemas.openxmlformats.org/officeDocument/2006/relationships/hyperlink" Target="https://open.spotify.com/playlist/627hQbGawAlqxGxyQ06WiI?si=ta0fkS_ASDqMqO4HnXIxd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67777-A0B7-4836-953D-0AF8FBF33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none" dirty="0"/>
              <a:t>Minding yourself and others </a:t>
            </a:r>
          </a:p>
        </p:txBody>
      </p:sp>
    </p:spTree>
    <p:extLst>
      <p:ext uri="{BB962C8B-B14F-4D97-AF65-F5344CB8AC3E}">
        <p14:creationId xmlns:p14="http://schemas.microsoft.com/office/powerpoint/2010/main" val="2330753955"/>
      </p:ext>
    </p:extLst>
  </p:cSld>
  <p:clrMapOvr>
    <a:masterClrMapping/>
  </p:clrMapOvr>
  <p:transition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CD6755-17F6-4427-B4BB-C172C1EF0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228" y="118444"/>
            <a:ext cx="9668645" cy="63936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0C9E84C-54C5-4309-A18F-8D2F56877B55}"/>
              </a:ext>
            </a:extLst>
          </p:cNvPr>
          <p:cNvSpPr txBox="1"/>
          <p:nvPr/>
        </p:nvSpPr>
        <p:spPr>
          <a:xfrm>
            <a:off x="230121" y="118444"/>
            <a:ext cx="1238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dirty="0"/>
              <a:t>COVID-19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BE7170-BFA0-461F-8B0C-0E1ACFE03D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3005" y="118443"/>
            <a:ext cx="2768874" cy="29095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10BCAC5-3F73-4773-A01A-548CE9E8646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561" y="6172881"/>
            <a:ext cx="1849004" cy="475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307036"/>
      </p:ext>
    </p:extLst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0D0E7F1-09BD-4C9C-896F-C12C65FC460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543036" y="2022461"/>
            <a:ext cx="3771928" cy="395766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4DD80D-AAF4-4705-B25B-49C772418B9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IE" dirty="0"/>
              <a:t>I woke from my sleep, not feeing great. </a:t>
            </a:r>
          </a:p>
          <a:p>
            <a:r>
              <a:rPr lang="en-IE" dirty="0"/>
              <a:t>Our normal cough or sneeze prompts irrational thoughts</a:t>
            </a:r>
          </a:p>
          <a:p>
            <a:r>
              <a:rPr lang="en-IE" dirty="0"/>
              <a:t>I dreamt I saw my own x-rays</a:t>
            </a:r>
          </a:p>
          <a:p>
            <a:r>
              <a:rPr lang="en-IE" dirty="0"/>
              <a:t>This Covid-19 will test the most resilient of us.</a:t>
            </a:r>
          </a:p>
          <a:p>
            <a:r>
              <a:rPr lang="en-IE" dirty="0"/>
              <a:t>And prompt anxious thoughts</a:t>
            </a:r>
          </a:p>
          <a:p>
            <a:r>
              <a:rPr lang="en-IE" dirty="0"/>
              <a:t>But this is normal and expected </a:t>
            </a:r>
            <a:r>
              <a:rPr lang="en-IE" sz="1100" dirty="0"/>
              <a:t>(you must work to manage your mental health)</a:t>
            </a:r>
          </a:p>
          <a:p>
            <a:endParaRPr lang="en-I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06813E1-8DC9-4312-9E64-4FFD17C2B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Our incredible minds</a:t>
            </a:r>
            <a:r>
              <a:rPr lang="en-IE" sz="1200" i="1" dirty="0"/>
              <a:t>(my experiences this week)</a:t>
            </a:r>
          </a:p>
        </p:txBody>
      </p:sp>
    </p:spTree>
    <p:extLst>
      <p:ext uri="{BB962C8B-B14F-4D97-AF65-F5344CB8AC3E}">
        <p14:creationId xmlns:p14="http://schemas.microsoft.com/office/powerpoint/2010/main" val="2275894560"/>
      </p:ext>
    </p:extLst>
  </p:cSld>
  <p:clrMapOvr>
    <a:masterClrMapping/>
  </p:clrMapOvr>
  <p:transition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37DE0-0256-451D-BBA4-5EBEEC414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2800" dirty="0"/>
              <a:t>How our mental health might be affected.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65734-396B-469A-878D-299D1905E50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1544320"/>
            <a:ext cx="10515600" cy="4627880"/>
          </a:xfrm>
        </p:spPr>
        <p:txBody>
          <a:bodyPr>
            <a:normAutofit/>
          </a:bodyPr>
          <a:lstStyle/>
          <a:p>
            <a:r>
              <a:rPr lang="en-IE" dirty="0"/>
              <a:t>You may notice some of the following in yourself: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dirty="0"/>
              <a:t>increased anxiety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dirty="0"/>
              <a:t>feeling stressed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dirty="0"/>
              <a:t>finding yourself excessively checking for symptoms, in yourself, or others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dirty="0"/>
              <a:t>becoming irritable more easily</a:t>
            </a:r>
          </a:p>
          <a:p>
            <a:endParaRPr lang="en-I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020AAF-35C2-491F-9BFB-F9F7D7B5061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561" y="6172881"/>
            <a:ext cx="1849004" cy="475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804179"/>
      </p:ext>
    </p:extLst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37DE0-0256-451D-BBA4-5EBEEC414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2800" dirty="0"/>
              <a:t>How our mental health might be affected.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65734-396B-469A-878D-299D1905E50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1544320"/>
            <a:ext cx="10515600" cy="4627880"/>
          </a:xfrm>
        </p:spPr>
        <p:txBody>
          <a:bodyPr>
            <a:normAutofit/>
          </a:bodyPr>
          <a:lstStyle/>
          <a:p>
            <a:r>
              <a:rPr lang="en-IE" dirty="0"/>
              <a:t>You may notice some of the following in yourself: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dirty="0"/>
              <a:t>feeling insecure or unsettled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dirty="0"/>
              <a:t>fearing that normal aches and pains might be the virus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dirty="0"/>
              <a:t>having trouble sleeping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dirty="0"/>
              <a:t>feeling helpless or a lack of control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dirty="0"/>
              <a:t>having irrational thoughts</a:t>
            </a:r>
          </a:p>
          <a:p>
            <a:endParaRPr lang="en-I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1AAD84-D143-4384-B999-EF3457473EB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561" y="6172881"/>
            <a:ext cx="1849004" cy="475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931272"/>
      </p:ext>
    </p:extLst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37DE0-0256-451D-BBA4-5EBEEC414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1603"/>
          </a:xfrm>
        </p:spPr>
        <p:txBody>
          <a:bodyPr>
            <a:normAutofit/>
          </a:bodyPr>
          <a:lstStyle/>
          <a:p>
            <a:r>
              <a:rPr lang="en-IE" sz="2800" dirty="0"/>
              <a:t>How to mind our mental health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65734-396B-469A-878D-299D1905E50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1304144"/>
            <a:ext cx="10515600" cy="4868056"/>
          </a:xfrm>
        </p:spPr>
        <p:txBody>
          <a:bodyPr>
            <a:normAutofit/>
          </a:bodyPr>
          <a:lstStyle/>
          <a:p>
            <a:r>
              <a:rPr lang="en-IE" dirty="0"/>
              <a:t>We will get stressed, anticipate it and support each other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dirty="0"/>
              <a:t>Set Limits</a:t>
            </a:r>
          </a:p>
          <a:p>
            <a:pPr marL="711200" lvl="1" indent="-457200">
              <a:buFont typeface="Arial" panose="020B0604020202020204" pitchFamily="34" charset="0"/>
              <a:buChar char="•"/>
            </a:pPr>
            <a:r>
              <a:rPr lang="en-IE" dirty="0"/>
              <a:t>News</a:t>
            </a:r>
          </a:p>
          <a:p>
            <a:pPr marL="711200" lvl="1" indent="-457200">
              <a:buFont typeface="Arial" panose="020B0604020202020204" pitchFamily="34" charset="0"/>
              <a:buChar char="•"/>
            </a:pPr>
            <a:r>
              <a:rPr lang="en-IE" dirty="0"/>
              <a:t>Social media</a:t>
            </a:r>
          </a:p>
          <a:p>
            <a:pPr marL="711200" lvl="1" indent="-457200">
              <a:buFont typeface="Arial" panose="020B0604020202020204" pitchFamily="34" charset="0"/>
              <a:buChar char="•"/>
            </a:pPr>
            <a:r>
              <a:rPr lang="en-IE" dirty="0"/>
              <a:t>Don’t engage in ‘chaos, speculative’ conversations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dirty="0"/>
              <a:t>Keep a routine</a:t>
            </a:r>
          </a:p>
          <a:p>
            <a:pPr marL="711200" lvl="1" indent="-457200">
              <a:buFont typeface="Arial" panose="020B0604020202020204" pitchFamily="34" charset="0"/>
              <a:buChar char="•"/>
            </a:pPr>
            <a:r>
              <a:rPr lang="en-IE" dirty="0"/>
              <a:t>Regular exercise</a:t>
            </a:r>
          </a:p>
          <a:p>
            <a:pPr marL="711200" lvl="1" indent="-457200">
              <a:buFont typeface="Arial" panose="020B0604020202020204" pitchFamily="34" charset="0"/>
              <a:buChar char="•"/>
            </a:pPr>
            <a:r>
              <a:rPr lang="en-IE" dirty="0"/>
              <a:t>Eat healthy and balanced diet</a:t>
            </a:r>
          </a:p>
          <a:p>
            <a:pPr marL="711200" lvl="1" indent="-457200">
              <a:buFont typeface="Arial" panose="020B0604020202020204" pitchFamily="34" charset="0"/>
              <a:buChar char="•"/>
            </a:pPr>
            <a:r>
              <a:rPr lang="en-IE" dirty="0"/>
              <a:t>Practice relaxation techniques such as breathing exercises</a:t>
            </a:r>
          </a:p>
          <a:p>
            <a:pPr marL="711200" lvl="1" indent="-457200">
              <a:buFont typeface="Arial" panose="020B0604020202020204" pitchFamily="34" charset="0"/>
              <a:buChar char="•"/>
            </a:pPr>
            <a:r>
              <a:rPr lang="en-IE" dirty="0"/>
              <a:t>Read</a:t>
            </a:r>
          </a:p>
          <a:p>
            <a:pPr lvl="1"/>
            <a:endParaRPr lang="en-IE" dirty="0"/>
          </a:p>
          <a:p>
            <a:pPr marL="711200" lvl="1" indent="-457200">
              <a:buFont typeface="Arial" panose="020B0604020202020204" pitchFamily="34" charset="0"/>
              <a:buChar char="•"/>
            </a:pPr>
            <a:endParaRPr lang="en-I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I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IE" dirty="0"/>
          </a:p>
          <a:p>
            <a:endParaRPr lang="en-I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E44F7E-CFDC-48D6-AAD7-ADA3224B97C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561" y="6172881"/>
            <a:ext cx="1849004" cy="475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499837"/>
      </p:ext>
    </p:extLst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CDDC3-F13E-4D54-A871-BA792D7D3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How to mind our mental health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0364E0-7900-45CB-B43C-38CE2347FF89}"/>
              </a:ext>
            </a:extLst>
          </p:cNvPr>
          <p:cNvSpPr txBox="1"/>
          <p:nvPr/>
        </p:nvSpPr>
        <p:spPr>
          <a:xfrm>
            <a:off x="974361" y="1469036"/>
            <a:ext cx="995346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sz="2800" dirty="0"/>
              <a:t>Avoid excessive alcohol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sz="2800" dirty="0"/>
              <a:t>Talk to your closest, especially your children about plans and how they are feeling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sz="2800" dirty="0"/>
              <a:t>This is a distressing time, support each other</a:t>
            </a:r>
          </a:p>
          <a:p>
            <a:endParaRPr lang="en-I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7732B7-BD0E-4025-ABE8-BDDB99DF311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561" y="6172881"/>
            <a:ext cx="1849004" cy="475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525970"/>
      </p:ext>
    </p:extLst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BDA4429-D032-4EE7-8233-CBBFA1696F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7051"/>
            <a:ext cx="6099928" cy="4955823"/>
          </a:xfrm>
        </p:spPr>
        <p:txBody>
          <a:bodyPr>
            <a:normAutofit/>
          </a:bodyPr>
          <a:lstStyle/>
          <a:p>
            <a:r>
              <a:rPr lang="en-IE" dirty="0"/>
              <a:t>I’m a great fan of Simon Sinek</a:t>
            </a:r>
          </a:p>
          <a:p>
            <a:r>
              <a:rPr lang="en-IE" dirty="0"/>
              <a:t>His Infinite Mindset is a Leadership concept applicable here.</a:t>
            </a:r>
          </a:p>
          <a:p>
            <a:r>
              <a:rPr lang="en-IE" dirty="0"/>
              <a:t>Here was his message to me yesterday</a:t>
            </a:r>
          </a:p>
          <a:p>
            <a:r>
              <a:rPr lang="en-IE" dirty="0"/>
              <a:t>I’m sharing it for you all</a:t>
            </a:r>
          </a:p>
          <a:p>
            <a:r>
              <a:rPr lang="en-IE" dirty="0"/>
              <a:t>Especially for those stressed.</a:t>
            </a:r>
          </a:p>
          <a:p>
            <a:r>
              <a:rPr lang="en-IE" dirty="0"/>
              <a:t>Take care of yourself.</a:t>
            </a:r>
          </a:p>
          <a:p>
            <a:r>
              <a:rPr lang="en-IE" dirty="0"/>
              <a:t>Be patient.</a:t>
            </a:r>
          </a:p>
        </p:txBody>
      </p:sp>
      <p:pic>
        <p:nvPicPr>
          <p:cNvPr id="7" name="Behind Days Ahead Days Simon Sinek">
            <a:hlinkClick r:id="" action="ppaction://media"/>
            <a:extLst>
              <a:ext uri="{FF2B5EF4-FFF2-40B4-BE49-F238E27FC236}">
                <a16:creationId xmlns:a16="http://schemas.microsoft.com/office/drawing/2014/main" id="{3622B27A-A5C7-42C1-8E5D-A40A24B5C4AB}"/>
              </a:ext>
            </a:extLst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61668" y="1383415"/>
            <a:ext cx="2987675" cy="4351338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0098531-96E6-4153-AE97-10F793A87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Simon </a:t>
            </a:r>
            <a:r>
              <a:rPr lang="en-IE" dirty="0" err="1"/>
              <a:t>SineK</a:t>
            </a:r>
            <a:r>
              <a:rPr lang="en-I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12639494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65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2DA0C-2DB8-4887-8C92-8438B9D35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Our normal lives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13B95E-B1BC-44AD-AE1D-89100549EC5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1371600"/>
            <a:ext cx="10515600" cy="4800600"/>
          </a:xfrm>
        </p:spPr>
        <p:txBody>
          <a:bodyPr/>
          <a:lstStyle/>
          <a:p>
            <a:r>
              <a:rPr lang="en-US" b="1" dirty="0"/>
              <a:t>Normal:</a:t>
            </a:r>
            <a:endParaRPr lang="en-IE" dirty="0"/>
          </a:p>
          <a:p>
            <a:r>
              <a:rPr lang="en-US" dirty="0"/>
              <a:t>Normal may seem ordinary</a:t>
            </a:r>
            <a:endParaRPr lang="en-IE" dirty="0"/>
          </a:p>
          <a:p>
            <a:r>
              <a:rPr lang="en-US" dirty="0"/>
              <a:t>But once it’s gone, you just want it back again. </a:t>
            </a:r>
            <a:endParaRPr lang="en-IE" dirty="0"/>
          </a:p>
          <a:p>
            <a:r>
              <a:rPr lang="en-US" dirty="0"/>
              <a:t>Because the thing is, a normal life is a truly extraordinary one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algn="ctr"/>
            <a:r>
              <a:rPr lang="en-IE" b="1" i="1" dirty="0"/>
              <a:t>“If we winter this one out, we can summer anywhere”</a:t>
            </a:r>
          </a:p>
          <a:p>
            <a:pPr lvl="1" algn="r"/>
            <a:r>
              <a:rPr lang="en-IE" sz="1000" dirty="0"/>
              <a:t>Seamus Heaney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770437319"/>
      </p:ext>
    </p:extLst>
  </p:cSld>
  <p:clrMapOvr>
    <a:masterClrMapping/>
  </p:clrMapOvr>
  <p:transition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ACC0B-F1D5-462B-9707-B38A94BF7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Virtual Coffee breaks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624CE-EA68-461C-8AB4-FA9C245F22C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1489435"/>
            <a:ext cx="10515600" cy="4682765"/>
          </a:xfrm>
        </p:spPr>
        <p:txBody>
          <a:bodyPr/>
          <a:lstStyle/>
          <a:p>
            <a:r>
              <a:rPr lang="en-IE" dirty="0"/>
              <a:t>Finally, our organisation has organised a virtual ‘Coffee’ break every morning at 9 to 10am. Our colleagues log-on, video on or off, it’s up to the individual and we talk. We have colleagues in Ireland and across mainland Europe. </a:t>
            </a:r>
            <a:r>
              <a:rPr lang="en-IE" b="1" dirty="0"/>
              <a:t>‘NO’ </a:t>
            </a:r>
            <a:r>
              <a:rPr lang="en-IE" b="1" dirty="0" err="1"/>
              <a:t>Covid</a:t>
            </a:r>
            <a:r>
              <a:rPr lang="en-IE" b="1" dirty="0"/>
              <a:t> conversation</a:t>
            </a:r>
            <a:r>
              <a:rPr lang="en-IE" dirty="0"/>
              <a:t>, Friendly family content, drying wood, making a descent cup of coffee, etc. It’s been the best thing I’ve done in an awful long time.</a:t>
            </a:r>
          </a:p>
          <a:p>
            <a:r>
              <a:rPr lang="en-IE" sz="1600" b="1" i="1" dirty="0"/>
              <a:t>I’ve made some Spotify Play Lists. (1 hour each only) Enjoy and take the greatest care of yourselves.</a:t>
            </a:r>
          </a:p>
          <a:p>
            <a:r>
              <a:rPr lang="en-IE" dirty="0">
                <a:hlinkClick r:id="rId2"/>
              </a:rPr>
              <a:t>Easy Listening</a:t>
            </a:r>
            <a:endParaRPr lang="en-IE" dirty="0"/>
          </a:p>
          <a:p>
            <a:r>
              <a:rPr lang="en-IE" dirty="0">
                <a:hlinkClick r:id="rId3"/>
              </a:rPr>
              <a:t>Motown Soul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36022999"/>
      </p:ext>
    </p:extLst>
  </p:cSld>
  <p:clrMapOvr>
    <a:masterClrMapping/>
  </p:clrMapOvr>
  <p:transition advClick="0"/>
</p:sld>
</file>

<file path=ppt/theme/theme1.xml><?xml version="1.0" encoding="utf-8"?>
<a:theme xmlns:a="http://schemas.openxmlformats.org/drawingml/2006/main" name="CAI Office Theme">
  <a:themeElements>
    <a:clrScheme name="CAI">
      <a:dk1>
        <a:srgbClr val="005D83"/>
      </a:dk1>
      <a:lt1>
        <a:srgbClr val="FEFFFE"/>
      </a:lt1>
      <a:dk2>
        <a:srgbClr val="3E3E3E"/>
      </a:dk2>
      <a:lt2>
        <a:srgbClr val="00ACBB"/>
      </a:lt2>
      <a:accent1>
        <a:srgbClr val="005D83"/>
      </a:accent1>
      <a:accent2>
        <a:srgbClr val="002B49"/>
      </a:accent2>
      <a:accent3>
        <a:srgbClr val="D1DD26"/>
      </a:accent3>
      <a:accent4>
        <a:srgbClr val="D3EDF9"/>
      </a:accent4>
      <a:accent5>
        <a:srgbClr val="3F3F3F"/>
      </a:accent5>
      <a:accent6>
        <a:srgbClr val="005E62"/>
      </a:accent6>
      <a:hlink>
        <a:srgbClr val="00ADBB"/>
      </a:hlink>
      <a:folHlink>
        <a:srgbClr val="002A48"/>
      </a:folHlink>
    </a:clrScheme>
    <a:fontScheme name="CAI Them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solidFill>
            <a:schemeClr val="tx1"/>
          </a:solidFill>
        </a:ln>
      </a:spPr>
      <a:bodyPr rtlCol="0" anchor="ctr"/>
      <a:lstStyle>
        <a:defPPr algn="ctr">
          <a:defRPr sz="2400" dirty="0" smtClean="0"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AI Presentation Template" id="{6C2B24A5-A011-E44E-8999-81129C994752}" vid="{3F15ECC9-8FD6-5647-808C-E1BA7E229D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6F84146A2B1C9449452D3151602B73E" ma:contentTypeVersion="13" ma:contentTypeDescription="Create a new document." ma:contentTypeScope="" ma:versionID="085e866e7177c071e6db715404003202">
  <xsd:schema xmlns:xsd="http://www.w3.org/2001/XMLSchema" xmlns:xs="http://www.w3.org/2001/XMLSchema" xmlns:p="http://schemas.microsoft.com/office/2006/metadata/properties" xmlns:ns3="27060a3c-c734-42f3-9873-d76b4ccde46c" xmlns:ns4="55ca3da6-0280-4dac-a13b-2019227a4f8c" targetNamespace="http://schemas.microsoft.com/office/2006/metadata/properties" ma:root="true" ma:fieldsID="ef84c0f5d7003f4e6278112b54ec9bfc" ns3:_="" ns4:_="">
    <xsd:import namespace="27060a3c-c734-42f3-9873-d76b4ccde46c"/>
    <xsd:import namespace="55ca3da6-0280-4dac-a13b-2019227a4f8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060a3c-c734-42f3-9873-d76b4ccde4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ca3da6-0280-4dac-a13b-2019227a4f8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55ca3da6-0280-4dac-a13b-2019227a4f8c">
      <UserInfo>
        <DisplayName>Matt Wiencek</DisplayName>
        <AccountId>13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32DF6343-A1DC-48C6-851A-F66E4FAA6FE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BAB2A8E-4DB3-4C62-98AF-618A9AD3A14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7060a3c-c734-42f3-9873-d76b4ccde46c"/>
    <ds:schemaRef ds:uri="55ca3da6-0280-4dac-a13b-2019227a4f8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9A67E9C-1863-428C-BACE-68C505F71F81}">
  <ds:schemaRefs>
    <ds:schemaRef ds:uri="http://purl.org/dc/terms/"/>
    <ds:schemaRef ds:uri="27060a3c-c734-42f3-9873-d76b4ccde46c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55ca3da6-0280-4dac-a13b-2019227a4f8c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3464</TotalTime>
  <Words>662</Words>
  <Application>Microsoft Office PowerPoint</Application>
  <PresentationFormat>Widescreen</PresentationFormat>
  <Paragraphs>80</Paragraphs>
  <Slides>10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Arial Black</vt:lpstr>
      <vt:lpstr>Calibri</vt:lpstr>
      <vt:lpstr>CAI Office Theme</vt:lpstr>
      <vt:lpstr>Minding yourself and others </vt:lpstr>
      <vt:lpstr>PowerPoint Presentation</vt:lpstr>
      <vt:lpstr>Our incredible minds(my experiences this week)</vt:lpstr>
      <vt:lpstr>How our mental health might be affected.</vt:lpstr>
      <vt:lpstr>How our mental health might be affected.</vt:lpstr>
      <vt:lpstr>How to mind our mental health </vt:lpstr>
      <vt:lpstr>How to mind our mental health</vt:lpstr>
      <vt:lpstr>Simon SineK </vt:lpstr>
      <vt:lpstr>Our normal lives</vt:lpstr>
      <vt:lpstr>Virtual Coffee breaks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Leah Farlow</dc:creator>
  <cp:lastModifiedBy>Garry Benson</cp:lastModifiedBy>
  <cp:revision>43</cp:revision>
  <dcterms:created xsi:type="dcterms:W3CDTF">2018-03-19T12:38:00Z</dcterms:created>
  <dcterms:modified xsi:type="dcterms:W3CDTF">2020-03-29T15:03:33Z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0x01010096F84146A2B1C9449452D3151602B73E</vt:lpwstr>
  </property>
  <property fmtid="{D5CDD505-2E9C-101B-9397-08002B2CF9AE}" pid="3" name="Order">
    <vt:r8>7000</vt:r8>
  </property>
  <property fmtid="{D5CDD505-2E9C-101B-9397-08002B2CF9AE}" pid="4" name="xd_Signature">
    <vt:bool>false</vt:bool>
  </property>
  <property fmtid="{D5CDD505-2E9C-101B-9397-08002B2CF9AE}" pid="5" name="SharedWithUsers">
    <vt:lpwstr>13;#Matt Wiencek</vt:lpwstr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Resource Type">
    <vt:lpwstr>5</vt:lpwstr>
  </property>
  <property fmtid="{D5CDD505-2E9C-101B-9397-08002B2CF9AE}" pid="10" name="AuthorIds_UIVersion_1536">
    <vt:lpwstr>12</vt:lpwstr>
  </property>
</Properties>
</file>